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1" r:id="rId2"/>
    <p:sldId id="268" r:id="rId3"/>
    <p:sldId id="27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04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2FF55-1F00-9546-A016-06D354977AA9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DC22C-A25B-0142-BB4B-4082B0D09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1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DC22C-A25B-0142-BB4B-4082B0D099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DC22C-A25B-0142-BB4B-4082B0D099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DC22C-A25B-0142-BB4B-4082B0D099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3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B344-E39D-235B-FD99-8A1AC09C4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7748B-B63D-61AB-E08B-56EE4180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FF1B5-8D12-1444-14DE-85A3CB74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71A1C-F7EE-A956-F860-2E6DA52D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F7A7D-2DB9-66B2-218E-06143E11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8748-E040-997C-BBCA-FCE26B97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4D75B-CB95-F88D-29F5-F2481743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2281-5016-C27D-68E5-BD3A06A9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4250-2A93-00A6-E607-495829E5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ADAC-714E-4507-09CD-53C39E9C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3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330FCE-B571-E4DF-4F16-4BB32AF4C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55600-7385-1AF4-A63C-854D45E1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0C24-0967-BD14-2869-B33843DF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6D6D-D3C4-F1E0-4532-FA0464A6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5FEA5-9DF2-307F-0D86-050E133D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0B3A-6160-3423-F07D-67423545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0A10-237B-C0BA-1693-493EA7C0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1122D-9757-078D-CF41-4A05D7E8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4A6B6-9476-096F-A033-467B006E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9213-FED2-11A3-65B5-202C90CF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6A9F-EB6C-C663-92D3-87E0B59F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8FD4A-9C3F-7BDE-90B5-AEBC68A1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D405-A973-A5C5-BF48-4D8E78CC3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2561E-1A79-40EB-2CC1-246B53CD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BF9E0-E5E4-8B12-E72B-53D37FF4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E6A1-EB26-791D-C7BF-C2AFEFF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7A50-0C2C-2A75-78F5-AB6E5443D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49397-1B61-2E2D-F9C8-CB78B33B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31111-54DD-516D-5F0C-29730B37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F657F-6B3B-36D5-AFD8-85995066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EC621-57E3-A71E-4AA3-DE56E5FE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42A2-72C0-23B0-651B-B0C256B9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0E160-6FC6-FD25-5D04-5A00B1265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A9606-EF83-38AE-27C2-1AAADED6C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71CF3-2269-20D5-1502-A688073C8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F6B58-D198-CA9F-BEEB-E3FBF7226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D8F16-00BF-BFDF-9825-D6D5A4D0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1240D-E96D-029D-A1FA-69C50F8C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52266-C234-BFCC-42DE-85395A7C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C939-D036-FAA7-6168-B419BA66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EC345-3099-6A5F-67E6-2BFFAB1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70777-7260-B45D-3DC8-58C4632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2C5C0-3557-34A5-294F-185ABBAC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41284-1501-5B73-46BD-6D9D57F0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3EC74-880D-8EEE-EC47-6325819C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158E-C747-96BC-FF39-F5F53D04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391A-A0E1-B64E-4609-27884332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E675-D1B9-2CAE-A990-CAC73AE2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48E44-1D86-7564-0CB0-A42CFF534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C9058-FE3F-775C-6080-D6962273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7387B-EDC6-6D13-79A4-F1DFC2CD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F53B3-8AE4-C2B2-FA62-C133304E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AE1C-04F4-6C31-D457-20576B7D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D7E7E-BE38-C66F-AC0D-A428EF9E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15EFA-7A38-721E-4E4A-D645A445C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A0867-ACE8-E240-A082-027B73E8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9DD63-D94F-8158-CF2F-A84494E4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CF79-C177-E7D2-9BFE-7187485B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1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959CA-6271-FA97-34B7-9174B1BD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4CE1-C734-B916-561A-EB3716DB0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DAFBD-2B04-DC96-77B9-FE0425AFB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6974C-1F27-C240-88C4-3D0A80081674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9FDCE-2A0B-DA59-BFDD-CC71CCA80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E7A6-C11C-1995-C3FB-DA0446CE9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91F9-A97E-684E-8027-4A440EB8A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5.jpeg"/><Relationship Id="rId9" Type="http://schemas.openxmlformats.org/officeDocument/2006/relationships/image" Target="../media/image2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7.png"/><Relationship Id="rId5" Type="http://schemas.openxmlformats.org/officeDocument/2006/relationships/image" Target="../media/image22.svg"/><Relationship Id="rId10" Type="http://schemas.openxmlformats.org/officeDocument/2006/relationships/image" Target="../media/image26.jpeg"/><Relationship Id="rId4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027B7-3228-B192-775E-4B890FFC0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977AC8-1657-535D-0645-3DB416FEAC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1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ED75CB4-0AEC-2C03-0393-7C976D366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82" y="25103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75122-3393-3B3C-9E1D-0442FEB6316C}"/>
              </a:ext>
            </a:extLst>
          </p:cNvPr>
          <p:cNvSpPr txBox="1">
            <a:spLocks/>
          </p:cNvSpPr>
          <p:nvPr/>
        </p:nvSpPr>
        <p:spPr>
          <a:xfrm>
            <a:off x="88442" y="119883"/>
            <a:ext cx="5472427" cy="578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Montserrat Light" pitchFamily="2" charset="77"/>
              </a:rPr>
              <a:t>What is Farm     Grid?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79A33-16BF-A60E-5BEC-795C5BC0A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22" y="39670"/>
            <a:ext cx="624456" cy="7125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2087EA1-6C11-EBFF-A240-A2529DFCBEA3}"/>
              </a:ext>
            </a:extLst>
          </p:cNvPr>
          <p:cNvSpPr txBox="1">
            <a:spLocks/>
          </p:cNvSpPr>
          <p:nvPr/>
        </p:nvSpPr>
        <p:spPr>
          <a:xfrm>
            <a:off x="88438" y="1869472"/>
            <a:ext cx="4593826" cy="35108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Over </a:t>
            </a:r>
            <a:r>
              <a:rPr lang="en-US" sz="1600" b="1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800 trillion gallons </a:t>
            </a:r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of water is wasted globally in agriculture each year.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Light" pitchFamily="2" charset="77"/>
              <a:cs typeface="Magneto" panose="020F050202020403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The world population is estimated to reach </a:t>
            </a:r>
            <a:r>
              <a:rPr lang="en-US" sz="1600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9.8 billion by 2050</a:t>
            </a:r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. Farm resources must be used efficiently to meet food demand.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Montserrat Light" pitchFamily="2" charset="77"/>
              <a:cs typeface="Magneto" panose="020F050202020403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A </a:t>
            </a:r>
            <a:r>
              <a:rPr lang="en-US" sz="1600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$6.8B global precision agriculture market</a:t>
            </a:r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 has few low-cost solutions that fit the budget of family-owned farms, which are 50% of the U.S. market.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Light" pitchFamily="2" charset="77"/>
              <a:cs typeface="Magneto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30A20-5182-B11F-811F-FEEFB1E61597}"/>
              </a:ext>
            </a:extLst>
          </p:cNvPr>
          <p:cNvSpPr txBox="1"/>
          <p:nvPr/>
        </p:nvSpPr>
        <p:spPr>
          <a:xfrm>
            <a:off x="88440" y="753385"/>
            <a:ext cx="674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Our mission is to help farmers manage their water usage efficiently without the high price tag.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53CAAC4C-65E9-4630-D0F5-B3CF6848C121}"/>
              </a:ext>
            </a:extLst>
          </p:cNvPr>
          <p:cNvSpPr/>
          <p:nvPr/>
        </p:nvSpPr>
        <p:spPr>
          <a:xfrm>
            <a:off x="4910090" y="0"/>
            <a:ext cx="7281910" cy="6858000"/>
          </a:xfrm>
          <a:custGeom>
            <a:avLst/>
            <a:gdLst>
              <a:gd name="connsiteX0" fmla="*/ 5331311 w 7281910"/>
              <a:gd name="connsiteY0" fmla="*/ 0 h 6858000"/>
              <a:gd name="connsiteX1" fmla="*/ 7281910 w 7281910"/>
              <a:gd name="connsiteY1" fmla="*/ 0 h 6858000"/>
              <a:gd name="connsiteX2" fmla="*/ 7281910 w 7281910"/>
              <a:gd name="connsiteY2" fmla="*/ 6858000 h 6858000"/>
              <a:gd name="connsiteX3" fmla="*/ 569678 w 7281910"/>
              <a:gd name="connsiteY3" fmla="*/ 6858000 h 6858000"/>
              <a:gd name="connsiteX4" fmla="*/ 338355 w 7281910"/>
              <a:gd name="connsiteY4" fmla="*/ 6626677 h 6858000"/>
              <a:gd name="connsiteX5" fmla="*/ 338355 w 7281910"/>
              <a:gd name="connsiteY5" fmla="*/ 49929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910" h="6858000">
                <a:moveTo>
                  <a:pt x="5331311" y="0"/>
                </a:moveTo>
                <a:lnTo>
                  <a:pt x="7281910" y="0"/>
                </a:lnTo>
                <a:lnTo>
                  <a:pt x="7281910" y="6858000"/>
                </a:lnTo>
                <a:lnTo>
                  <a:pt x="569678" y="6858000"/>
                </a:lnTo>
                <a:lnTo>
                  <a:pt x="338355" y="6626677"/>
                </a:lnTo>
                <a:cubicBezTo>
                  <a:pt x="-112784" y="6175537"/>
                  <a:pt x="-112784" y="5444096"/>
                  <a:pt x="338355" y="4992957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972BE87-F80E-10D2-EAA4-78AA9474D9E0}"/>
              </a:ext>
            </a:extLst>
          </p:cNvPr>
          <p:cNvSpPr/>
          <p:nvPr/>
        </p:nvSpPr>
        <p:spPr>
          <a:xfrm>
            <a:off x="4910090" y="5817094"/>
            <a:ext cx="7281911" cy="1040906"/>
          </a:xfrm>
          <a:custGeom>
            <a:avLst/>
            <a:gdLst>
              <a:gd name="connsiteX0" fmla="*/ 0 w 7281561"/>
              <a:gd name="connsiteY0" fmla="*/ 0 h 1040906"/>
              <a:gd name="connsiteX1" fmla="*/ 7281561 w 7281561"/>
              <a:gd name="connsiteY1" fmla="*/ 0 h 1040906"/>
              <a:gd name="connsiteX2" fmla="*/ 7281561 w 7281561"/>
              <a:gd name="connsiteY2" fmla="*/ 1040906 h 1040906"/>
              <a:gd name="connsiteX3" fmla="*/ 569329 w 7281561"/>
              <a:gd name="connsiteY3" fmla="*/ 1040906 h 1040906"/>
              <a:gd name="connsiteX4" fmla="*/ 338006 w 7281561"/>
              <a:gd name="connsiteY4" fmla="*/ 809583 h 1040906"/>
              <a:gd name="connsiteX5" fmla="*/ 4939 w 7281561"/>
              <a:gd name="connsiteY5" fmla="*/ 103453 h 104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561" h="1040906">
                <a:moveTo>
                  <a:pt x="0" y="0"/>
                </a:moveTo>
                <a:lnTo>
                  <a:pt x="7281561" y="0"/>
                </a:lnTo>
                <a:lnTo>
                  <a:pt x="7281561" y="1040906"/>
                </a:lnTo>
                <a:lnTo>
                  <a:pt x="569329" y="1040906"/>
                </a:lnTo>
                <a:lnTo>
                  <a:pt x="338006" y="809583"/>
                </a:lnTo>
                <a:cubicBezTo>
                  <a:pt x="140633" y="612210"/>
                  <a:pt x="29611" y="361184"/>
                  <a:pt x="4939" y="103453"/>
                </a:cubicBezTo>
                <a:close/>
              </a:path>
            </a:pathLst>
          </a:custGeom>
          <a:solidFill>
            <a:schemeClr val="tx1">
              <a:alpha val="780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5C1D2D-8F26-B7C4-7334-02A5ECD4D770}"/>
              </a:ext>
            </a:extLst>
          </p:cNvPr>
          <p:cNvSpPr txBox="1"/>
          <p:nvPr/>
        </p:nvSpPr>
        <p:spPr>
          <a:xfrm>
            <a:off x="88438" y="5567594"/>
            <a:ext cx="48856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We are working to design </a:t>
            </a:r>
            <a:r>
              <a:rPr lang="en-US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low-cost</a:t>
            </a: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 and  </a:t>
            </a:r>
            <a:r>
              <a:rPr lang="en-US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wireless sensors </a:t>
            </a: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to help save farmers resources and money.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239F98-73AC-BEA7-B87E-8D1EDBEF1EE9}"/>
              </a:ext>
            </a:extLst>
          </p:cNvPr>
          <p:cNvSpPr txBox="1"/>
          <p:nvPr/>
        </p:nvSpPr>
        <p:spPr>
          <a:xfrm>
            <a:off x="88439" y="1627781"/>
            <a:ext cx="6742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What’s the Current Problem?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BBD373-BAB4-8675-11AF-64979A5BC4B9}"/>
              </a:ext>
            </a:extLst>
          </p:cNvPr>
          <p:cNvSpPr txBox="1"/>
          <p:nvPr/>
        </p:nvSpPr>
        <p:spPr>
          <a:xfrm>
            <a:off x="5262580" y="6045159"/>
            <a:ext cx="6840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Water misuse leads to poor yields, costing small farms an average of</a:t>
            </a:r>
            <a:r>
              <a:rPr lang="en-US" sz="1600" dirty="0">
                <a:solidFill>
                  <a:srgbClr val="00B050"/>
                </a:solidFill>
                <a:latin typeface="Montserrat Light" pitchFamily="2" charset="77"/>
              </a:rPr>
              <a:t> $7,500 in wasted expenses yearly</a:t>
            </a:r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444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027B7-3228-B192-775E-4B890FFC0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977AC8-1657-535D-0645-3DB416FEAC7A}"/>
              </a:ext>
            </a:extLst>
          </p:cNvPr>
          <p:cNvSpPr/>
          <p:nvPr/>
        </p:nvSpPr>
        <p:spPr>
          <a:xfrm>
            <a:off x="0" y="0"/>
            <a:ext cx="12177766" cy="6858000"/>
          </a:xfrm>
          <a:prstGeom prst="rect">
            <a:avLst/>
          </a:prstGeom>
          <a:solidFill>
            <a:schemeClr val="tx1">
              <a:alpha val="743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0CF02-84AA-20ED-F027-260153B0C0A3}"/>
              </a:ext>
            </a:extLst>
          </p:cNvPr>
          <p:cNvSpPr/>
          <p:nvPr/>
        </p:nvSpPr>
        <p:spPr>
          <a:xfrm>
            <a:off x="6719572" y="0"/>
            <a:ext cx="5472428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1C3EA6-5DF5-4FEE-C411-75F4512E5933}"/>
              </a:ext>
            </a:extLst>
          </p:cNvPr>
          <p:cNvSpPr txBox="1"/>
          <p:nvPr/>
        </p:nvSpPr>
        <p:spPr>
          <a:xfrm>
            <a:off x="24819" y="5163697"/>
            <a:ext cx="3278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Each device come</a:t>
            </a:r>
            <a:r>
              <a:rPr lang="en-US" sz="18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s with: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EA49C4-9E6E-E325-01FE-6E94A96C3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725" y="5582225"/>
            <a:ext cx="894950" cy="8949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57E65F-AD69-22C4-5D7D-5915098C9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85" y="5624875"/>
            <a:ext cx="681857" cy="823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67975F-A78F-C146-9F9F-7B0AE582A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257" y="5418986"/>
            <a:ext cx="1185077" cy="11850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448754-4A98-3090-E134-D553DBAE6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724" y="5418986"/>
            <a:ext cx="1096239" cy="10962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E73E95-9ADB-6731-8BD3-52D2D827902F}"/>
              </a:ext>
            </a:extLst>
          </p:cNvPr>
          <p:cNvSpPr txBox="1"/>
          <p:nvPr/>
        </p:nvSpPr>
        <p:spPr>
          <a:xfrm>
            <a:off x="41778" y="6427504"/>
            <a:ext cx="1539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784FD-1CE5-971C-FB9F-F29030B4A900}"/>
              </a:ext>
            </a:extLst>
          </p:cNvPr>
          <p:cNvSpPr txBox="1"/>
          <p:nvPr/>
        </p:nvSpPr>
        <p:spPr>
          <a:xfrm>
            <a:off x="1776704" y="6424016"/>
            <a:ext cx="1539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Soil Moisture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8D1D48-5F74-A99B-4A08-819BFA2A999F}"/>
              </a:ext>
            </a:extLst>
          </p:cNvPr>
          <p:cNvSpPr txBox="1"/>
          <p:nvPr/>
        </p:nvSpPr>
        <p:spPr>
          <a:xfrm>
            <a:off x="3536612" y="6437104"/>
            <a:ext cx="1195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Humidity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11BE3A-EE72-4811-0FC8-8F4D7C777857}"/>
              </a:ext>
            </a:extLst>
          </p:cNvPr>
          <p:cNvSpPr txBox="1"/>
          <p:nvPr/>
        </p:nvSpPr>
        <p:spPr>
          <a:xfrm>
            <a:off x="5146066" y="6438367"/>
            <a:ext cx="1195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Light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3BFA3C-28ED-36FA-7102-72DCF3C0C29F}"/>
              </a:ext>
            </a:extLst>
          </p:cNvPr>
          <p:cNvSpPr txBox="1">
            <a:spLocks/>
          </p:cNvSpPr>
          <p:nvPr/>
        </p:nvSpPr>
        <p:spPr>
          <a:xfrm>
            <a:off x="549292" y="95508"/>
            <a:ext cx="6202887" cy="9112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Montserrat Light" pitchFamily="2" charset="77"/>
              </a:rPr>
              <a:t>FarmGrid</a:t>
            </a:r>
            <a:r>
              <a:rPr lang="en-US" sz="2800" dirty="0">
                <a:solidFill>
                  <a:schemeClr val="bg1"/>
                </a:solidFill>
                <a:latin typeface="Montserrat Light" pitchFamily="2" charset="77"/>
              </a:rPr>
              <a:t> closes the gap between farmers and technology.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562C3C-6AA1-D193-EB43-4FEDA124F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46" y="109843"/>
            <a:ext cx="525167" cy="59926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DC994E3-23B5-A3B8-4630-F5D56E040682}"/>
              </a:ext>
            </a:extLst>
          </p:cNvPr>
          <p:cNvSpPr txBox="1">
            <a:spLocks/>
          </p:cNvSpPr>
          <p:nvPr/>
        </p:nvSpPr>
        <p:spPr>
          <a:xfrm>
            <a:off x="4065968" y="1192771"/>
            <a:ext cx="2541019" cy="578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Intuitive User-Interface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E1B9F-DA7B-83BA-FF75-A1AE26F3533D}"/>
              </a:ext>
            </a:extLst>
          </p:cNvPr>
          <p:cNvSpPr txBox="1"/>
          <p:nvPr/>
        </p:nvSpPr>
        <p:spPr>
          <a:xfrm>
            <a:off x="3052763" y="3253859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2A0D8-BEFF-B435-CE4B-91782A44DAB5}"/>
              </a:ext>
            </a:extLst>
          </p:cNvPr>
          <p:cNvSpPr/>
          <p:nvPr/>
        </p:nvSpPr>
        <p:spPr>
          <a:xfrm>
            <a:off x="14234" y="1691592"/>
            <a:ext cx="6705338" cy="2471452"/>
          </a:xfrm>
          <a:prstGeom prst="rect">
            <a:avLst/>
          </a:prstGeom>
          <a:solidFill>
            <a:schemeClr val="tx1">
              <a:alpha val="579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F330B4-4CA5-418F-E67F-430161FBA4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9882" y="1339344"/>
            <a:ext cx="2851315" cy="38017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EAA727-CCD6-ED68-C6DD-C10D5E6E3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30229" y="891831"/>
            <a:ext cx="2963135" cy="397002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F3C1DA3-3114-851A-0E20-75947FF3C3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25428" y="1816711"/>
            <a:ext cx="2107254" cy="6469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68500CF-22E8-7D74-CC99-1BAE5ED3DD29}"/>
              </a:ext>
            </a:extLst>
          </p:cNvPr>
          <p:cNvSpPr txBox="1"/>
          <p:nvPr/>
        </p:nvSpPr>
        <p:spPr>
          <a:xfrm>
            <a:off x="2063286" y="1962708"/>
            <a:ext cx="156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Sensor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9CBBA6-1DC5-7491-94CC-B5F151513817}"/>
              </a:ext>
            </a:extLst>
          </p:cNvPr>
          <p:cNvSpPr txBox="1"/>
          <p:nvPr/>
        </p:nvSpPr>
        <p:spPr>
          <a:xfrm>
            <a:off x="3637349" y="4163044"/>
            <a:ext cx="3031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Automated Updates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Data visualizations</a:t>
            </a:r>
            <a:endParaRPr lang="en-US" sz="1800" dirty="0">
              <a:solidFill>
                <a:schemeClr val="bg1"/>
              </a:solidFill>
              <a:latin typeface="Montserrat Light" pitchFamily="2" charset="77"/>
              <a:cs typeface="Magneto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Remotely accessible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90AA40-E398-52C7-976B-4DC2F5E7A004}"/>
              </a:ext>
            </a:extLst>
          </p:cNvPr>
          <p:cNvSpPr txBox="1"/>
          <p:nvPr/>
        </p:nvSpPr>
        <p:spPr>
          <a:xfrm>
            <a:off x="41778" y="4152745"/>
            <a:ext cx="3238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Low-cost hardware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Solar powered batteries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Passive 24/7 monitoring</a:t>
            </a:r>
            <a:endParaRPr lang="en-US" sz="1800" dirty="0">
              <a:solidFill>
                <a:schemeClr val="bg1"/>
              </a:solidFill>
              <a:latin typeface="Montserrat Light" pitchFamily="2" charset="77"/>
              <a:cs typeface="Magneto" panose="020F050202020403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CDA2F71-50E5-E7F8-1811-4AD1EFDBA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900" y="2578770"/>
            <a:ext cx="709445" cy="7137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768BD37-D8FF-2A60-7841-3A0C2BB670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5960" y="2556524"/>
            <a:ext cx="728747" cy="73324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929309B-3520-8E5B-A186-226AB02288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8736" y="3388685"/>
            <a:ext cx="722056" cy="7265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60FB9AE-E9FB-BE07-5B28-F6CAE2F75B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8219" y="3397295"/>
            <a:ext cx="722056" cy="72316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4E6B8A6-A45E-9D0C-6D37-362DEB9AA6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1092" y="1224567"/>
            <a:ext cx="272573" cy="32213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D319A52A-AACB-7A01-8BAB-EE6F980C2609}"/>
              </a:ext>
            </a:extLst>
          </p:cNvPr>
          <p:cNvSpPr txBox="1">
            <a:spLocks/>
          </p:cNvSpPr>
          <p:nvPr/>
        </p:nvSpPr>
        <p:spPr>
          <a:xfrm>
            <a:off x="86586" y="1189727"/>
            <a:ext cx="1993611" cy="578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Sustainable Device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7E5D07-0C0D-A8C7-CEE0-8FB15E2F5DB4}"/>
              </a:ext>
            </a:extLst>
          </p:cNvPr>
          <p:cNvSpPr/>
          <p:nvPr/>
        </p:nvSpPr>
        <p:spPr>
          <a:xfrm>
            <a:off x="6719572" y="5817094"/>
            <a:ext cx="5472428" cy="1040906"/>
          </a:xfrm>
          <a:prstGeom prst="rect">
            <a:avLst/>
          </a:prstGeom>
          <a:solidFill>
            <a:schemeClr val="tx1">
              <a:alpha val="808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D56DFA-92C4-B935-197A-56FACE9980A3}"/>
              </a:ext>
            </a:extLst>
          </p:cNvPr>
          <p:cNvSpPr txBox="1"/>
          <p:nvPr/>
        </p:nvSpPr>
        <p:spPr>
          <a:xfrm>
            <a:off x="6852417" y="6036392"/>
            <a:ext cx="5308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Montserrat Light" pitchFamily="2" charset="77"/>
              </a:rPr>
              <a:t>FarmGrid</a:t>
            </a:r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 device in the garden. Our devices publish data wirelessly from the garden to you.</a:t>
            </a:r>
          </a:p>
        </p:txBody>
      </p:sp>
    </p:spTree>
    <p:extLst>
      <p:ext uri="{BB962C8B-B14F-4D97-AF65-F5344CB8AC3E}">
        <p14:creationId xmlns:p14="http://schemas.microsoft.com/office/powerpoint/2010/main" val="80473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1027B7-3228-B192-775E-4B890FFC0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977AC8-1657-535D-0645-3DB416FEAC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80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EA567B-6379-1455-BDEF-387F9B164163}"/>
              </a:ext>
            </a:extLst>
          </p:cNvPr>
          <p:cNvSpPr txBox="1">
            <a:spLocks/>
          </p:cNvSpPr>
          <p:nvPr/>
        </p:nvSpPr>
        <p:spPr>
          <a:xfrm>
            <a:off x="519505" y="145946"/>
            <a:ext cx="7592043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Montserrat Light" pitchFamily="2" charset="77"/>
              </a:rPr>
              <a:t>What we’re currently working on: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6B018-A588-086E-ED30-6797E72B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724" y="2784251"/>
            <a:ext cx="11914495" cy="685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D59BF2-5C14-9E9B-DF83-93E510CF7EF5}"/>
              </a:ext>
            </a:extLst>
          </p:cNvPr>
          <p:cNvSpPr txBox="1">
            <a:spLocks/>
          </p:cNvSpPr>
          <p:nvPr/>
        </p:nvSpPr>
        <p:spPr>
          <a:xfrm>
            <a:off x="249566" y="2833296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 Light" pitchFamily="2" charset="77"/>
              </a:rPr>
              <a:t>Outreach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E385F6-A343-3EB2-3B0D-AAD6160236BF}"/>
              </a:ext>
            </a:extLst>
          </p:cNvPr>
          <p:cNvSpPr txBox="1">
            <a:spLocks/>
          </p:cNvSpPr>
          <p:nvPr/>
        </p:nvSpPr>
        <p:spPr>
          <a:xfrm>
            <a:off x="3313164" y="2838483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 Light" pitchFamily="2" charset="77"/>
              </a:rPr>
              <a:t>Partnerships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A46361-C2B8-73B1-CECD-A3CA42724E89}"/>
              </a:ext>
            </a:extLst>
          </p:cNvPr>
          <p:cNvSpPr txBox="1">
            <a:spLocks/>
          </p:cNvSpPr>
          <p:nvPr/>
        </p:nvSpPr>
        <p:spPr>
          <a:xfrm>
            <a:off x="6511125" y="3857747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D3EDB4-810B-033E-1471-1ED92C28B71C}"/>
              </a:ext>
            </a:extLst>
          </p:cNvPr>
          <p:cNvSpPr txBox="1">
            <a:spLocks/>
          </p:cNvSpPr>
          <p:nvPr/>
        </p:nvSpPr>
        <p:spPr>
          <a:xfrm>
            <a:off x="6409885" y="2824932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38B52F3-616B-F779-D365-22527E8D78F4}"/>
              </a:ext>
            </a:extLst>
          </p:cNvPr>
          <p:cNvSpPr txBox="1">
            <a:spLocks/>
          </p:cNvSpPr>
          <p:nvPr/>
        </p:nvSpPr>
        <p:spPr>
          <a:xfrm>
            <a:off x="9394227" y="2824932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 Light" pitchFamily="2" charset="77"/>
              </a:rPr>
              <a:t>Innovation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C2C1CB-E7B6-EAD2-FFFF-835470AF7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205" y="756425"/>
            <a:ext cx="2886034" cy="1926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9342E6-01BD-07E5-DDCC-CDF8370A7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9741" y="762005"/>
            <a:ext cx="2719335" cy="19261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C408ED-FFF3-3249-DAF6-B911B6689820}"/>
              </a:ext>
            </a:extLst>
          </p:cNvPr>
          <p:cNvSpPr txBox="1"/>
          <p:nvPr/>
        </p:nvSpPr>
        <p:spPr>
          <a:xfrm>
            <a:off x="3129744" y="3524283"/>
            <a:ext cx="3000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Expand to an inventory of 15+ devices and partner with small local gardens &amp; greenhouses.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57DAA5-1687-0E10-4436-6FD0C29ADAB2}"/>
              </a:ext>
            </a:extLst>
          </p:cNvPr>
          <p:cNvSpPr txBox="1"/>
          <p:nvPr/>
        </p:nvSpPr>
        <p:spPr>
          <a:xfrm>
            <a:off x="82835" y="3461101"/>
            <a:ext cx="3000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Conduct market research, build devices, and spread the word through local events.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A639B-497E-E619-3F85-30FF9A29372E}"/>
              </a:ext>
            </a:extLst>
          </p:cNvPr>
          <p:cNvSpPr txBox="1"/>
          <p:nvPr/>
        </p:nvSpPr>
        <p:spPr>
          <a:xfrm>
            <a:off x="9118600" y="3470051"/>
            <a:ext cx="2921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Develop passive wireless communication strategies in even the most remote areas.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F86245-6C2D-CB19-89D2-32B48BD57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" y="109843"/>
            <a:ext cx="525167" cy="5992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EA7E6A-EA53-5464-71E7-105087F4C022}"/>
              </a:ext>
            </a:extLst>
          </p:cNvPr>
          <p:cNvSpPr/>
          <p:nvPr/>
        </p:nvSpPr>
        <p:spPr>
          <a:xfrm>
            <a:off x="0" y="4611009"/>
            <a:ext cx="12192000" cy="2246991"/>
          </a:xfrm>
          <a:prstGeom prst="rect">
            <a:avLst/>
          </a:prstGeom>
          <a:solidFill>
            <a:schemeClr val="tx1">
              <a:alpha val="4206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41CF9-8D7E-D278-1CB4-2A86807E5F3B}"/>
              </a:ext>
            </a:extLst>
          </p:cNvPr>
          <p:cNvSpPr txBox="1"/>
          <p:nvPr/>
        </p:nvSpPr>
        <p:spPr>
          <a:xfrm>
            <a:off x="325822" y="4940613"/>
            <a:ext cx="4218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We are looking to hear more from you! If you are interested in hearing </a:t>
            </a:r>
            <a:r>
              <a:rPr lang="en-US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how </a:t>
            </a:r>
            <a:r>
              <a:rPr lang="en-US" dirty="0" err="1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FarmGrid</a:t>
            </a:r>
            <a:r>
              <a:rPr lang="en-US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 can help you </a:t>
            </a: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or have any thoughts on </a:t>
            </a:r>
            <a:r>
              <a:rPr lang="en-US" dirty="0">
                <a:solidFill>
                  <a:srgbClr val="00B050"/>
                </a:solidFill>
                <a:latin typeface="Montserrat Light" pitchFamily="2" charset="77"/>
                <a:cs typeface="Magneto" panose="020F0502020204030204" pitchFamily="34" charset="0"/>
              </a:rPr>
              <a:t>features</a:t>
            </a:r>
            <a:r>
              <a:rPr lang="en-US" dirty="0">
                <a:solidFill>
                  <a:schemeClr val="bg1"/>
                </a:solidFill>
                <a:latin typeface="Montserrat Light" pitchFamily="2" charset="77"/>
                <a:cs typeface="Magneto" panose="020F0502020204030204" pitchFamily="34" charset="0"/>
              </a:rPr>
              <a:t>, contact us at </a:t>
            </a:r>
            <a:r>
              <a:rPr lang="en-US" u="sng" dirty="0">
                <a:solidFill>
                  <a:srgbClr val="00B0F0"/>
                </a:solidFill>
                <a:latin typeface="Montserrat Light" pitchFamily="2" charset="77"/>
                <a:cs typeface="Magneto" panose="020F0502020204030204" pitchFamily="34" charset="0"/>
              </a:rPr>
              <a:t>https://</a:t>
            </a:r>
            <a:r>
              <a:rPr lang="en-US" u="sng" dirty="0" err="1">
                <a:solidFill>
                  <a:srgbClr val="00B0F0"/>
                </a:solidFill>
                <a:latin typeface="Montserrat Light" pitchFamily="2" charset="77"/>
                <a:cs typeface="Magneto" panose="020F0502020204030204" pitchFamily="34" charset="0"/>
              </a:rPr>
              <a:t>farmgrid.m</a:t>
            </a:r>
            <a:r>
              <a:rPr lang="en-US" dirty="0" err="1">
                <a:solidFill>
                  <a:srgbClr val="00B0F0"/>
                </a:solidFill>
                <a:latin typeface="Montserrat Light" pitchFamily="2" charset="77"/>
                <a:cs typeface="Magneto" panose="020F0502020204030204" pitchFamily="34" charset="0"/>
              </a:rPr>
              <a:t>l</a:t>
            </a:r>
            <a:endParaRPr lang="en-US" dirty="0">
              <a:solidFill>
                <a:srgbClr val="00B0F0"/>
              </a:solidFill>
              <a:latin typeface="Montserrat Light" pitchFamily="2" charset="77"/>
              <a:cs typeface="Magneto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58D5EF-3435-E539-7CF0-88F954F7B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993860" y="2144192"/>
            <a:ext cx="5300093" cy="7424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3BCC6-4E16-308A-5B5E-135116EC2F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0709" y="759413"/>
            <a:ext cx="2918324" cy="195120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90070A6-F325-A442-7FF0-4C2CBFD366F3}"/>
              </a:ext>
            </a:extLst>
          </p:cNvPr>
          <p:cNvSpPr txBox="1">
            <a:spLocks/>
          </p:cNvSpPr>
          <p:nvPr/>
        </p:nvSpPr>
        <p:spPr>
          <a:xfrm>
            <a:off x="6349492" y="2838483"/>
            <a:ext cx="2185349" cy="520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 Light" pitchFamily="2" charset="77"/>
              </a:rPr>
              <a:t>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CB341-00AF-B3F7-1C4B-A58C35543CBE}"/>
              </a:ext>
            </a:extLst>
          </p:cNvPr>
          <p:cNvSpPr txBox="1"/>
          <p:nvPr/>
        </p:nvSpPr>
        <p:spPr>
          <a:xfrm>
            <a:off x="6193739" y="3468123"/>
            <a:ext cx="3000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Light" pitchFamily="2" charset="77"/>
              </a:rPr>
              <a:t>Provide machine learning software and additional sensors to cover as much ground as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F4F8A-070D-35B5-8278-2D83E75AC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319" y="855057"/>
            <a:ext cx="1922596" cy="18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296</Words>
  <Application>Microsoft Macintosh PowerPoint</Application>
  <PresentationFormat>Widescreen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Montserrat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P Prabhu</dc:creator>
  <cp:lastModifiedBy>Aditya P Prabhu</cp:lastModifiedBy>
  <cp:revision>277</cp:revision>
  <dcterms:created xsi:type="dcterms:W3CDTF">2022-07-22T00:34:15Z</dcterms:created>
  <dcterms:modified xsi:type="dcterms:W3CDTF">2022-08-07T15:42:33Z</dcterms:modified>
</cp:coreProperties>
</file>